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349" r:id="rId2"/>
    <p:sldId id="354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2162" userDrawn="1">
          <p15:clr>
            <a:srgbClr val="A4A3A4"/>
          </p15:clr>
        </p15:guide>
        <p15:guide id="4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DEEF"/>
    <a:srgbClr val="F44C4C"/>
    <a:srgbClr val="FFFFFF"/>
    <a:srgbClr val="1D59DE"/>
    <a:srgbClr val="D6EBFC"/>
    <a:srgbClr val="EED7F5"/>
    <a:srgbClr val="E0E2E5"/>
    <a:srgbClr val="9DC3E6"/>
    <a:srgbClr val="767171"/>
    <a:srgbClr val="2E75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76" autoAdjust="0"/>
    <p:restoredTop sz="93737" autoAdjust="0"/>
  </p:normalViewPr>
  <p:slideViewPr>
    <p:cSldViewPr snapToGrid="0">
      <p:cViewPr varScale="1">
        <p:scale>
          <a:sx n="90" d="100"/>
          <a:sy n="90" d="100"/>
        </p:scale>
        <p:origin x="852" y="96"/>
      </p:cViewPr>
      <p:guideLst>
        <p:guide pos="2162"/>
        <p:guide orient="horz"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/>
          <a:lstStyle>
            <a:lvl1pPr algn="r">
              <a:defRPr sz="1200"/>
            </a:lvl1pPr>
          </a:lstStyle>
          <a:p>
            <a:fld id="{81DEA5F7-9966-4C47-8ED9-6E64D565A405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 anchor="b"/>
          <a:lstStyle>
            <a:lvl1pPr algn="r">
              <a:defRPr sz="1200"/>
            </a:lvl1pPr>
          </a:lstStyle>
          <a:p>
            <a:fld id="{BA392B1E-E06E-4CB3-B269-DF372F219A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2646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/>
          <a:lstStyle>
            <a:lvl1pPr algn="r">
              <a:defRPr sz="1200"/>
            </a:lvl1pPr>
          </a:lstStyle>
          <a:p>
            <a:fld id="{B75944B6-4CA1-4A69-82C9-E94FFADAFE05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5" rIns="91432" bIns="457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1" y="4776788"/>
            <a:ext cx="5438775" cy="3908425"/>
          </a:xfrm>
          <a:prstGeom prst="rect">
            <a:avLst/>
          </a:prstGeom>
        </p:spPr>
        <p:txBody>
          <a:bodyPr vert="horz" lIns="91432" tIns="45715" rIns="91432" bIns="4571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32" tIns="45715" rIns="91432" bIns="45715" rtlCol="0" anchor="b"/>
          <a:lstStyle>
            <a:lvl1pPr algn="r">
              <a:defRPr sz="1200"/>
            </a:lvl1pPr>
          </a:lstStyle>
          <a:p>
            <a:fld id="{E83C8790-A845-4529-8558-99B72A1438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6705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8790-A845-4529-8558-99B72A14384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3660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8790-A845-4529-8558-99B72A14384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930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2880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80767" y="1"/>
            <a:ext cx="10873033" cy="1489434"/>
          </a:xfrm>
        </p:spPr>
        <p:txBody>
          <a:bodyPr/>
          <a:lstStyle>
            <a:lvl1pPr>
              <a:defRPr b="1" spc="-300">
                <a:solidFill>
                  <a:srgbClr val="1D59DE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pc="-300"/>
            </a:lvl1pPr>
            <a:lvl2pPr>
              <a:defRPr spc="-300"/>
            </a:lvl2pPr>
            <a:lvl3pPr>
              <a:defRPr spc="-300"/>
            </a:lvl3pPr>
            <a:lvl4pPr>
              <a:defRPr spc="-300"/>
            </a:lvl4pPr>
            <a:lvl5pPr>
              <a:defRPr spc="-300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3723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561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0612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4986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4806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1792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0321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8019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179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382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680C-5CE5-4FF5-AC45-D091E3C9C6DB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10849-29B3-44CF-A908-35338810CB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6736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3">
            <a:extLst>
              <a:ext uri="{FF2B5EF4-FFF2-40B4-BE49-F238E27FC236}">
                <a16:creationId xmlns:a16="http://schemas.microsoft.com/office/drawing/2014/main" id="{45028526-43BC-4971-8410-D92B2D5035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471281"/>
              </p:ext>
            </p:extLst>
          </p:nvPr>
        </p:nvGraphicFramePr>
        <p:xfrm>
          <a:off x="8251361" y="3130314"/>
          <a:ext cx="98407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4079">
                  <a:extLst>
                    <a:ext uri="{9D8B030D-6E8A-4147-A177-3AD203B41FA5}">
                      <a16:colId xmlns:a16="http://schemas.microsoft.com/office/drawing/2014/main" val="32156765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0" dirty="0" err="1">
                          <a:solidFill>
                            <a:sysClr val="windowText" lastClr="000000"/>
                          </a:solidFill>
                        </a:rPr>
                        <a:t>비급여공급가</a:t>
                      </a:r>
                      <a:endParaRPr lang="ko-KR" altLang="en-US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127657"/>
                  </a:ext>
                </a:extLst>
              </a:tr>
            </a:tbl>
          </a:graphicData>
        </a:graphic>
      </p:graphicFrame>
      <p:sp>
        <p:nvSpPr>
          <p:cNvPr id="24" name="제목 1"/>
          <p:cNvSpPr txBox="1">
            <a:spLocks/>
          </p:cNvSpPr>
          <p:nvPr/>
        </p:nvSpPr>
        <p:spPr>
          <a:xfrm>
            <a:off x="641939" y="21941"/>
            <a:ext cx="8545306" cy="77410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000" b="1" dirty="0">
                <a:solidFill>
                  <a:srgbClr val="1D59DE"/>
                </a:solidFill>
              </a:rPr>
              <a:t>114. </a:t>
            </a:r>
            <a:r>
              <a:rPr lang="en-US" altLang="ko-KR" sz="4000" b="1" dirty="0" err="1">
                <a:solidFill>
                  <a:srgbClr val="1D59DE"/>
                </a:solidFill>
              </a:rPr>
              <a:t>Lasmiditan</a:t>
            </a:r>
            <a:r>
              <a:rPr lang="en-US" altLang="ko-KR" sz="4000" b="1" dirty="0">
                <a:solidFill>
                  <a:srgbClr val="1D59DE"/>
                </a:solidFill>
              </a:rPr>
              <a:t> </a:t>
            </a:r>
            <a:r>
              <a:rPr lang="en-US" altLang="ko-KR" sz="4000" b="1" dirty="0" err="1">
                <a:solidFill>
                  <a:srgbClr val="1D59DE"/>
                </a:solidFill>
              </a:rPr>
              <a:t>hemisuccinate</a:t>
            </a:r>
            <a:endParaRPr lang="ko-KR" altLang="en-US" sz="4000" b="1" dirty="0">
              <a:solidFill>
                <a:srgbClr val="1D59DE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300139" y="3292205"/>
            <a:ext cx="7830607" cy="1545965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lnSpc>
                <a:spcPct val="150000"/>
              </a:lnSpc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효능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•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효과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] 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전조증상을 수반하거나 수반하지 않는 편두통의 급성치료</a:t>
            </a:r>
            <a:endParaRPr lang="en-US" altLang="ko-KR" sz="16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약리 작용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] 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5-HT</a:t>
            </a:r>
            <a:r>
              <a:rPr lang="en-US" altLang="ko-KR" sz="1600" baseline="-25000" dirty="0">
                <a:solidFill>
                  <a:schemeClr val="tx1"/>
                </a:solidFill>
                <a:latin typeface="+mn-ea"/>
              </a:rPr>
              <a:t>1F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수용체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작용제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용법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•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용량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] 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성인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경구로 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회 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50mg, 100mg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또는 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200mg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복용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(24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시간 내에 한 번을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        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   초과하여 복용불가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),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복용 후 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8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시간 이내에 운전 또는 기계 작동을 해서는 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            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안 됨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437312" y="796041"/>
            <a:ext cx="1163825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직사각형 58"/>
          <p:cNvSpPr/>
          <p:nvPr/>
        </p:nvSpPr>
        <p:spPr>
          <a:xfrm>
            <a:off x="10966603" y="-3326"/>
            <a:ext cx="958851" cy="3762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2"/>
                </a:solidFill>
              </a:rPr>
              <a:t>신약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543605"/>
              </p:ext>
            </p:extLst>
          </p:nvPr>
        </p:nvGraphicFramePr>
        <p:xfrm>
          <a:off x="391016" y="862009"/>
          <a:ext cx="11534437" cy="2220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04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54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69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82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02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/>
                        <a:t>상품명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2000" dirty="0" err="1"/>
                        <a:t>레이보우</a:t>
                      </a:r>
                      <a:r>
                        <a:rPr lang="ko-KR" altLang="en-US" sz="2000" dirty="0"/>
                        <a:t> 정 </a:t>
                      </a:r>
                      <a:r>
                        <a:rPr lang="en-US" altLang="ko-KR" sz="2000" dirty="0"/>
                        <a:t>50, 100mg (</a:t>
                      </a:r>
                      <a:r>
                        <a:rPr lang="en-US" altLang="ko-KR" sz="2000" dirty="0" err="1"/>
                        <a:t>Reybow</a:t>
                      </a:r>
                      <a:r>
                        <a:rPr lang="en-US" altLang="ko-KR" sz="2000" dirty="0"/>
                        <a:t> Tab 50, 100mg)</a:t>
                      </a:r>
                      <a:endParaRPr lang="ko-KR" alt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/>
                        <a:t>발매</a:t>
                      </a:r>
                      <a:r>
                        <a:rPr lang="en-US" altLang="ko-KR" sz="2000" dirty="0"/>
                        <a:t>:2022</a:t>
                      </a:r>
                      <a:r>
                        <a:rPr lang="ko-KR" altLang="en-US" sz="2000" dirty="0"/>
                        <a:t>년</a:t>
                      </a:r>
                      <a:r>
                        <a:rPr lang="en-US" altLang="ko-KR" sz="2000" dirty="0"/>
                        <a:t>10</a:t>
                      </a:r>
                      <a:r>
                        <a:rPr lang="ko-KR" altLang="en-US" sz="2000" dirty="0"/>
                        <a:t>월</a:t>
                      </a:r>
                      <a:r>
                        <a:rPr lang="en-US" altLang="ko-KR" sz="2000" dirty="0"/>
                        <a:t>1</a:t>
                      </a:r>
                      <a:r>
                        <a:rPr lang="ko-KR" altLang="en-US" sz="2000" dirty="0"/>
                        <a:t>일</a:t>
                      </a:r>
                      <a:endParaRPr lang="ko-KR" alt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487">
                <a:tc rowSpan="3" gridSpan="2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제조사</a:t>
                      </a:r>
                    </a:p>
                    <a:p>
                      <a:pPr algn="l" latinLnBrk="1"/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/>
                        <a:t>Lilly del Caribe, </a:t>
                      </a:r>
                      <a:r>
                        <a:rPr lang="en-US" altLang="ko-KR" sz="1600" dirty="0" err="1"/>
                        <a:t>Inc</a:t>
                      </a:r>
                      <a:r>
                        <a:rPr lang="en-US" altLang="ko-KR" sz="1600" dirty="0"/>
                        <a:t>(USA),</a:t>
                      </a:r>
                    </a:p>
                    <a:p>
                      <a:pPr latinLnBrk="1"/>
                      <a:r>
                        <a:rPr lang="en-US" altLang="ko-KR" sz="1600" baseline="0" dirty="0"/>
                        <a:t>Lilly, S.A(Spain)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487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err="1"/>
                        <a:t>판매사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일동 제약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784">
                <a:tc gridSpan="2"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dirty="0"/>
                        <a:t>급여</a:t>
                      </a:r>
                      <a:endParaRPr lang="en-US" altLang="ko-KR" sz="1600" dirty="0"/>
                    </a:p>
                    <a:p>
                      <a:pPr algn="l" latinLnBrk="1"/>
                      <a:r>
                        <a:rPr lang="ko-KR" altLang="en-US" sz="1600" dirty="0"/>
                        <a:t>상한가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aseline="0" dirty="0"/>
                        <a:t> </a:t>
                      </a:r>
                      <a:r>
                        <a:rPr lang="en-US" altLang="ko-KR" sz="1600" dirty="0"/>
                        <a:t>50mg: 0,000</a:t>
                      </a:r>
                      <a:r>
                        <a:rPr lang="ko-KR" altLang="en-US" sz="1600" dirty="0"/>
                        <a:t>원</a:t>
                      </a:r>
                      <a:endParaRPr lang="en-US" altLang="ko-KR" sz="1600" dirty="0"/>
                    </a:p>
                    <a:p>
                      <a:pPr latinLnBrk="1"/>
                      <a:r>
                        <a:rPr lang="en-US" altLang="ko-KR" sz="1600" dirty="0"/>
                        <a:t> 100mg:</a:t>
                      </a:r>
                      <a:r>
                        <a:rPr lang="en-US" altLang="ko-KR" sz="1600" baseline="0" dirty="0"/>
                        <a:t> 0,000</a:t>
                      </a:r>
                      <a:r>
                        <a:rPr lang="ko-KR" altLang="en-US" sz="1600" baseline="0" dirty="0"/>
                        <a:t>원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2" name="직사각형 51"/>
          <p:cNvSpPr/>
          <p:nvPr/>
        </p:nvSpPr>
        <p:spPr>
          <a:xfrm>
            <a:off x="407492" y="1422341"/>
            <a:ext cx="7723254" cy="1660314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10" y="1570141"/>
            <a:ext cx="3013551" cy="143624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8693" y="1628021"/>
            <a:ext cx="1203170" cy="81724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8519" y="1592479"/>
            <a:ext cx="1126119" cy="852789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8304110" y="3394051"/>
            <a:ext cx="3621343" cy="147438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부작용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]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어지러움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피로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지각이상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,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          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진정 등</a:t>
            </a: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금   기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]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중증 </a:t>
            </a:r>
            <a:r>
              <a:rPr lang="ko-KR" altLang="en-US" sz="1600" dirty="0" err="1">
                <a:solidFill>
                  <a:schemeClr val="tx1"/>
                </a:solidFill>
                <a:latin typeface="+mn-ea"/>
              </a:rPr>
              <a:t>간장애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환자</a:t>
            </a:r>
            <a:endParaRPr lang="en-US" altLang="ko-KR" sz="1400" dirty="0">
              <a:solidFill>
                <a:schemeClr val="accent4"/>
              </a:solidFill>
            </a:endParaRPr>
          </a:p>
        </p:txBody>
      </p:sp>
      <p:cxnSp>
        <p:nvCxnSpPr>
          <p:cNvPr id="37" name="직선 연결선 36"/>
          <p:cNvCxnSpPr/>
          <p:nvPr/>
        </p:nvCxnSpPr>
        <p:spPr>
          <a:xfrm>
            <a:off x="8203189" y="3371124"/>
            <a:ext cx="0" cy="149731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391016" y="4958729"/>
            <a:ext cx="11360484" cy="189927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/>
          </a:p>
        </p:txBody>
      </p:sp>
      <p:sp>
        <p:nvSpPr>
          <p:cNvPr id="17" name="직사각형 16"/>
          <p:cNvSpPr/>
          <p:nvPr/>
        </p:nvSpPr>
        <p:spPr>
          <a:xfrm>
            <a:off x="391016" y="4958730"/>
            <a:ext cx="11360484" cy="1765628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                      </a:t>
            </a:r>
            <a:r>
              <a:rPr lang="ko-KR" altLang="en-US" sz="1600" dirty="0"/>
              <a:t> </a:t>
            </a:r>
            <a:r>
              <a:rPr lang="en-US" altLang="ko-KR" sz="1600" dirty="0">
                <a:solidFill>
                  <a:srgbClr val="F44C4C"/>
                </a:solidFill>
              </a:rPr>
              <a:t>(300</a:t>
            </a:r>
            <a:r>
              <a:rPr lang="ko-KR" altLang="en-US" sz="1600" dirty="0">
                <a:solidFill>
                  <a:srgbClr val="F44C4C"/>
                </a:solidFill>
              </a:rPr>
              <a:t>자 이내 권장</a:t>
            </a:r>
            <a:r>
              <a:rPr lang="en-US" altLang="ko-KR" sz="1600" dirty="0">
                <a:solidFill>
                  <a:srgbClr val="F44C4C"/>
                </a:solidFill>
              </a:rPr>
              <a:t>, </a:t>
            </a:r>
            <a:r>
              <a:rPr lang="ko-KR" altLang="en-US" sz="1600" dirty="0">
                <a:solidFill>
                  <a:srgbClr val="F44C4C"/>
                </a:solidFill>
              </a:rPr>
              <a:t>글자크기 </a:t>
            </a:r>
            <a:r>
              <a:rPr lang="en-US" altLang="ko-KR" sz="1600" dirty="0">
                <a:solidFill>
                  <a:srgbClr val="F44C4C"/>
                </a:solidFill>
              </a:rPr>
              <a:t>16, </a:t>
            </a:r>
            <a:r>
              <a:rPr lang="ko-KR" altLang="en-US" sz="1600" dirty="0">
                <a:solidFill>
                  <a:srgbClr val="F44C4C"/>
                </a:solidFill>
                <a:highlight>
                  <a:srgbClr val="FFFF00"/>
                </a:highlight>
              </a:rPr>
              <a:t>제약사는 특징만 간략히 기재</a:t>
            </a:r>
            <a:r>
              <a:rPr lang="en-US" altLang="ko-KR" sz="1600" dirty="0">
                <a:solidFill>
                  <a:srgbClr val="F44C4C"/>
                </a:solidFill>
                <a:highlight>
                  <a:srgbClr val="FFFF00"/>
                </a:highlight>
              </a:rPr>
              <a:t>/</a:t>
            </a:r>
            <a:r>
              <a:rPr lang="ko-KR" altLang="en-US" sz="1600" dirty="0">
                <a:solidFill>
                  <a:srgbClr val="F44C4C"/>
                </a:solidFill>
                <a:highlight>
                  <a:srgbClr val="FFFF00"/>
                </a:highlight>
              </a:rPr>
              <a:t>신청사유는 접수된 신청서 내용 기재예정</a:t>
            </a:r>
            <a:r>
              <a:rPr lang="en-US" altLang="ko-KR" sz="1600" dirty="0">
                <a:solidFill>
                  <a:srgbClr val="F44C4C"/>
                </a:solidFill>
              </a:rPr>
              <a:t>)</a:t>
            </a:r>
          </a:p>
          <a:p>
            <a:endParaRPr lang="en-US" altLang="ko-KR" sz="1600" dirty="0">
              <a:solidFill>
                <a:schemeClr val="bg1"/>
              </a:solidFill>
            </a:endParaRPr>
          </a:p>
          <a:p>
            <a:r>
              <a:rPr lang="ko-KR" altLang="en-US" sz="1600" dirty="0">
                <a:solidFill>
                  <a:schemeClr val="bg1"/>
                </a:solidFill>
              </a:rPr>
              <a:t>편두통 </a:t>
            </a:r>
            <a:r>
              <a:rPr lang="ko-KR" altLang="en-US" sz="1600" dirty="0" err="1">
                <a:solidFill>
                  <a:schemeClr val="bg1"/>
                </a:solidFill>
              </a:rPr>
              <a:t>급성기</a:t>
            </a:r>
            <a:r>
              <a:rPr lang="ko-KR" altLang="en-US" sz="1600" dirty="0">
                <a:solidFill>
                  <a:schemeClr val="bg1"/>
                </a:solidFill>
              </a:rPr>
              <a:t> 치료로 사용하고 있는 </a:t>
            </a:r>
            <a:r>
              <a:rPr lang="en-US" altLang="ko-KR" sz="1600" dirty="0">
                <a:solidFill>
                  <a:schemeClr val="bg1"/>
                </a:solidFill>
              </a:rPr>
              <a:t>~</a:t>
            </a:r>
          </a:p>
          <a:p>
            <a:endParaRPr lang="en-US" altLang="ko-KR" sz="1600" dirty="0">
              <a:solidFill>
                <a:schemeClr val="bg1"/>
              </a:solidFill>
            </a:endParaRPr>
          </a:p>
          <a:p>
            <a:r>
              <a:rPr lang="ko-KR" altLang="en-US" sz="1600" dirty="0" err="1">
                <a:solidFill>
                  <a:schemeClr val="bg1"/>
                </a:solidFill>
              </a:rPr>
              <a:t>라스미디탄은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~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22548" y="4974494"/>
            <a:ext cx="1525528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특징</a:t>
            </a:r>
            <a:r>
              <a:rPr lang="en-US" altLang="ko-KR" sz="1600" b="1" dirty="0"/>
              <a:t>/</a:t>
            </a:r>
            <a:r>
              <a:rPr lang="ko-KR" altLang="en-US" sz="1600" b="1" dirty="0"/>
              <a:t>신청사유</a:t>
            </a:r>
            <a:endParaRPr lang="ko-KR" altLang="en-US" sz="1600" dirty="0"/>
          </a:p>
        </p:txBody>
      </p:sp>
      <p:sp>
        <p:nvSpPr>
          <p:cNvPr id="19" name="직사각형 18"/>
          <p:cNvSpPr/>
          <p:nvPr/>
        </p:nvSpPr>
        <p:spPr>
          <a:xfrm>
            <a:off x="-14118" y="-3326"/>
            <a:ext cx="765462" cy="3762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</a:rPr>
              <a:t>1-1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02009" y="21940"/>
            <a:ext cx="44477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>
                <a:solidFill>
                  <a:srgbClr val="F44C4C"/>
                </a:solidFill>
              </a:rPr>
              <a:t>복지부분류번호</a:t>
            </a:r>
            <a:r>
              <a:rPr lang="en-US" altLang="ko-KR" sz="1100" dirty="0">
                <a:solidFill>
                  <a:srgbClr val="F44C4C"/>
                </a:solidFill>
              </a:rPr>
              <a:t>. </a:t>
            </a:r>
            <a:r>
              <a:rPr lang="ko-KR" altLang="en-US" sz="1100" dirty="0" err="1">
                <a:solidFill>
                  <a:srgbClr val="F44C4C"/>
                </a:solidFill>
              </a:rPr>
              <a:t>성분명</a:t>
            </a:r>
            <a:r>
              <a:rPr lang="ko-KR" altLang="en-US" sz="1100" dirty="0">
                <a:solidFill>
                  <a:srgbClr val="F44C4C"/>
                </a:solidFill>
              </a:rPr>
              <a:t> </a:t>
            </a:r>
            <a:r>
              <a:rPr lang="en-US" altLang="ko-KR" sz="1100" dirty="0">
                <a:solidFill>
                  <a:srgbClr val="F44C4C"/>
                </a:solidFill>
              </a:rPr>
              <a:t>(</a:t>
            </a:r>
            <a:r>
              <a:rPr lang="ko-KR" altLang="en-US" sz="1100" dirty="0">
                <a:solidFill>
                  <a:srgbClr val="F44C4C"/>
                </a:solidFill>
              </a:rPr>
              <a:t>글자크기</a:t>
            </a:r>
            <a:r>
              <a:rPr lang="en-US" altLang="ko-KR" sz="1100" dirty="0">
                <a:solidFill>
                  <a:srgbClr val="F44C4C"/>
                </a:solidFill>
              </a:rPr>
              <a:t>40, </a:t>
            </a:r>
            <a:r>
              <a:rPr lang="ko-KR" altLang="en-US" sz="1100" dirty="0">
                <a:solidFill>
                  <a:srgbClr val="F44C4C"/>
                </a:solidFill>
              </a:rPr>
              <a:t>복합성분일 경우 글자크기 </a:t>
            </a:r>
            <a:r>
              <a:rPr lang="en-US" altLang="ko-KR" sz="1100" dirty="0">
                <a:solidFill>
                  <a:srgbClr val="F44C4C"/>
                </a:solidFill>
              </a:rPr>
              <a:t>20)</a:t>
            </a:r>
            <a:endParaRPr lang="ko-KR" altLang="en-US" sz="1100" dirty="0">
              <a:solidFill>
                <a:srgbClr val="F44C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55973" y="11868"/>
            <a:ext cx="2257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solidFill>
                  <a:srgbClr val="F44C4C"/>
                </a:solidFill>
              </a:rPr>
              <a:t>신약</a:t>
            </a:r>
            <a:r>
              <a:rPr lang="en-US" altLang="ko-KR" sz="1000" dirty="0">
                <a:solidFill>
                  <a:srgbClr val="F44C4C"/>
                </a:solidFill>
              </a:rPr>
              <a:t>,</a:t>
            </a:r>
            <a:r>
              <a:rPr lang="ko-KR" altLang="en-US" sz="1000" dirty="0">
                <a:solidFill>
                  <a:srgbClr val="F44C4C"/>
                </a:solidFill>
              </a:rPr>
              <a:t>제형</a:t>
            </a:r>
            <a:r>
              <a:rPr lang="en-US" altLang="ko-KR" sz="1000" dirty="0">
                <a:solidFill>
                  <a:srgbClr val="F44C4C"/>
                </a:solidFill>
              </a:rPr>
              <a:t>,</a:t>
            </a:r>
            <a:r>
              <a:rPr lang="ko-KR" altLang="en-US" sz="1000" dirty="0">
                <a:solidFill>
                  <a:srgbClr val="F44C4C"/>
                </a:solidFill>
              </a:rPr>
              <a:t>용량</a:t>
            </a:r>
            <a:r>
              <a:rPr lang="en-US" altLang="ko-KR" sz="1000" dirty="0">
                <a:solidFill>
                  <a:srgbClr val="F44C4C"/>
                </a:solidFill>
              </a:rPr>
              <a:t>, </a:t>
            </a:r>
            <a:r>
              <a:rPr lang="ko-KR" altLang="en-US" sz="1000" dirty="0">
                <a:solidFill>
                  <a:srgbClr val="F44C4C"/>
                </a:solidFill>
              </a:rPr>
              <a:t>동일</a:t>
            </a:r>
            <a:r>
              <a:rPr lang="en-US" altLang="ko-KR" sz="1000" dirty="0">
                <a:solidFill>
                  <a:srgbClr val="F44C4C"/>
                </a:solidFill>
              </a:rPr>
              <a:t>(</a:t>
            </a:r>
            <a:r>
              <a:rPr lang="ko-KR" altLang="en-US" sz="1000" dirty="0">
                <a:solidFill>
                  <a:srgbClr val="F44C4C"/>
                </a:solidFill>
              </a:rPr>
              <a:t>대체</a:t>
            </a:r>
            <a:r>
              <a:rPr lang="en-US" altLang="ko-KR" sz="1000" dirty="0">
                <a:solidFill>
                  <a:srgbClr val="F44C4C"/>
                </a:solidFill>
              </a:rPr>
              <a:t>) </a:t>
            </a:r>
            <a:r>
              <a:rPr lang="ko-KR" altLang="en-US" sz="1000" dirty="0">
                <a:solidFill>
                  <a:srgbClr val="F44C4C"/>
                </a:solidFill>
              </a:rPr>
              <a:t>중 선택</a:t>
            </a:r>
            <a:r>
              <a:rPr lang="en-US" altLang="ko-KR" sz="1000" dirty="0">
                <a:solidFill>
                  <a:srgbClr val="F44C4C"/>
                </a:solidFill>
              </a:rPr>
              <a:t>(</a:t>
            </a:r>
            <a:r>
              <a:rPr lang="ko-KR" altLang="en-US" sz="1000" dirty="0">
                <a:solidFill>
                  <a:srgbClr val="F44C4C"/>
                </a:solidFill>
              </a:rPr>
              <a:t>글자크기</a:t>
            </a:r>
            <a:r>
              <a:rPr lang="en-US" altLang="ko-KR" sz="1000" dirty="0">
                <a:solidFill>
                  <a:srgbClr val="F44C4C"/>
                </a:solidFill>
              </a:rPr>
              <a:t>18)</a:t>
            </a:r>
            <a:endParaRPr lang="ko-KR" altLang="en-US" sz="1000" dirty="0">
              <a:solidFill>
                <a:srgbClr val="F44C4C"/>
              </a:solidFill>
            </a:endParaRPr>
          </a:p>
        </p:txBody>
      </p:sp>
      <p:cxnSp>
        <p:nvCxnSpPr>
          <p:cNvPr id="25" name="직선 화살표 연결선 24"/>
          <p:cNvCxnSpPr/>
          <p:nvPr/>
        </p:nvCxnSpPr>
        <p:spPr>
          <a:xfrm flipV="1">
            <a:off x="10752180" y="95125"/>
            <a:ext cx="214185" cy="8694"/>
          </a:xfrm>
          <a:prstGeom prst="straightConnector1">
            <a:avLst/>
          </a:prstGeom>
          <a:ln>
            <a:solidFill>
              <a:srgbClr val="F44C4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684811" y="881200"/>
            <a:ext cx="15024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rgbClr val="F44C4C"/>
                </a:solidFill>
              </a:rPr>
              <a:t>한글상품명용량</a:t>
            </a:r>
            <a:endParaRPr lang="en-US" altLang="ko-KR" sz="1000" b="1" dirty="0">
              <a:solidFill>
                <a:srgbClr val="F44C4C"/>
              </a:solidFill>
            </a:endParaRPr>
          </a:p>
          <a:p>
            <a:r>
              <a:rPr lang="en-US" altLang="ko-KR" sz="1000" b="1" dirty="0">
                <a:solidFill>
                  <a:srgbClr val="F44C4C"/>
                </a:solidFill>
              </a:rPr>
              <a:t>(</a:t>
            </a:r>
            <a:r>
              <a:rPr lang="ko-KR" altLang="en-US" sz="1000" b="1" dirty="0" err="1">
                <a:solidFill>
                  <a:srgbClr val="F44C4C"/>
                </a:solidFill>
              </a:rPr>
              <a:t>괄호안</a:t>
            </a:r>
            <a:r>
              <a:rPr lang="ko-KR" altLang="en-US" sz="1000" b="1" dirty="0">
                <a:solidFill>
                  <a:srgbClr val="F44C4C"/>
                </a:solidFill>
              </a:rPr>
              <a:t> 영문</a:t>
            </a:r>
            <a:r>
              <a:rPr lang="en-US" altLang="ko-KR" sz="1000" b="1" dirty="0">
                <a:solidFill>
                  <a:srgbClr val="F44C4C"/>
                </a:solidFill>
              </a:rPr>
              <a:t>)</a:t>
            </a:r>
          </a:p>
          <a:p>
            <a:r>
              <a:rPr lang="ko-KR" altLang="en-US" sz="1000" b="1" dirty="0">
                <a:solidFill>
                  <a:srgbClr val="F44C4C"/>
                </a:solidFill>
              </a:rPr>
              <a:t>글자크기</a:t>
            </a:r>
            <a:r>
              <a:rPr lang="en-US" altLang="ko-KR" sz="1000" b="1" dirty="0">
                <a:solidFill>
                  <a:srgbClr val="F44C4C"/>
                </a:solidFill>
              </a:rPr>
              <a:t>20</a:t>
            </a:r>
            <a:endParaRPr lang="ko-KR" altLang="en-US" sz="1000" b="1" dirty="0">
              <a:solidFill>
                <a:srgbClr val="F44C4C"/>
              </a:solidFill>
            </a:endParaRPr>
          </a:p>
        </p:txBody>
      </p:sp>
      <p:cxnSp>
        <p:nvCxnSpPr>
          <p:cNvPr id="20" name="직선 화살표 연결선 19"/>
          <p:cNvCxnSpPr/>
          <p:nvPr/>
        </p:nvCxnSpPr>
        <p:spPr>
          <a:xfrm flipH="1" flipV="1">
            <a:off x="7479957" y="1219170"/>
            <a:ext cx="214184" cy="76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>
            <a:stCxn id="13" idx="1"/>
          </p:cNvCxnSpPr>
          <p:nvPr/>
        </p:nvCxnSpPr>
        <p:spPr>
          <a:xfrm flipH="1" flipV="1">
            <a:off x="7404723" y="1086069"/>
            <a:ext cx="280088" cy="72130"/>
          </a:xfrm>
          <a:prstGeom prst="straightConnector1">
            <a:avLst/>
          </a:prstGeom>
          <a:ln>
            <a:solidFill>
              <a:srgbClr val="F44C4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37311" y="1493874"/>
            <a:ext cx="325323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solidFill>
                  <a:srgbClr val="F44C4C"/>
                </a:solidFill>
              </a:rPr>
              <a:t>사진</a:t>
            </a:r>
            <a:r>
              <a:rPr lang="en-US" altLang="ko-KR" sz="1000" dirty="0">
                <a:solidFill>
                  <a:srgbClr val="F44C4C"/>
                </a:solidFill>
              </a:rPr>
              <a:t>(</a:t>
            </a:r>
            <a:r>
              <a:rPr lang="ko-KR" altLang="en-US" sz="1000" dirty="0">
                <a:solidFill>
                  <a:srgbClr val="F44C4C"/>
                </a:solidFill>
              </a:rPr>
              <a:t>포장외관</a:t>
            </a:r>
            <a:r>
              <a:rPr lang="en-US" altLang="ko-KR" sz="1000" dirty="0">
                <a:solidFill>
                  <a:srgbClr val="F44C4C"/>
                </a:solidFill>
              </a:rPr>
              <a:t>, </a:t>
            </a:r>
            <a:r>
              <a:rPr lang="ko-KR" altLang="en-US" sz="1000" dirty="0">
                <a:solidFill>
                  <a:srgbClr val="F44C4C"/>
                </a:solidFill>
              </a:rPr>
              <a:t>약품성상</a:t>
            </a:r>
            <a:r>
              <a:rPr lang="en-US" altLang="ko-KR" sz="1000" dirty="0">
                <a:solidFill>
                  <a:srgbClr val="F44C4C"/>
                </a:solidFill>
              </a:rPr>
              <a:t>)</a:t>
            </a:r>
            <a:endParaRPr lang="ko-KR" altLang="en-US" sz="1000" dirty="0">
              <a:solidFill>
                <a:srgbClr val="F44C4C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83611" y="3144514"/>
            <a:ext cx="2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err="1">
                <a:solidFill>
                  <a:srgbClr val="F44C4C"/>
                </a:solidFill>
              </a:rPr>
              <a:t>급여약은</a:t>
            </a:r>
            <a:r>
              <a:rPr lang="ko-KR" altLang="en-US" sz="1000" dirty="0">
                <a:solidFill>
                  <a:srgbClr val="F44C4C"/>
                </a:solidFill>
              </a:rPr>
              <a:t> 급여상한가</a:t>
            </a:r>
            <a:r>
              <a:rPr lang="en-US" altLang="ko-KR" sz="1000" dirty="0">
                <a:solidFill>
                  <a:srgbClr val="F44C4C"/>
                </a:solidFill>
              </a:rPr>
              <a:t>, </a:t>
            </a:r>
            <a:r>
              <a:rPr lang="ko-KR" altLang="en-US" sz="1000" dirty="0">
                <a:solidFill>
                  <a:srgbClr val="F44C4C"/>
                </a:solidFill>
              </a:rPr>
              <a:t>비급여약은 공급가</a:t>
            </a:r>
            <a:r>
              <a:rPr lang="en-US" altLang="ko-KR" sz="1000" dirty="0">
                <a:solidFill>
                  <a:srgbClr val="F44C4C"/>
                </a:solidFill>
              </a:rPr>
              <a:t>(</a:t>
            </a:r>
            <a:r>
              <a:rPr lang="ko-KR" altLang="en-US" sz="1000" dirty="0">
                <a:solidFill>
                  <a:srgbClr val="F44C4C"/>
                </a:solidFill>
              </a:rPr>
              <a:t>노란색 배경</a:t>
            </a:r>
            <a:r>
              <a:rPr lang="en-US" altLang="ko-KR" sz="1000" dirty="0">
                <a:solidFill>
                  <a:srgbClr val="F44C4C"/>
                </a:solidFill>
              </a:rPr>
              <a:t>) </a:t>
            </a:r>
            <a:r>
              <a:rPr lang="ko-KR" altLang="en-US" sz="1000" dirty="0">
                <a:solidFill>
                  <a:srgbClr val="F44C4C"/>
                </a:solidFill>
              </a:rPr>
              <a:t>기재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68613" y="3049932"/>
            <a:ext cx="64149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solidFill>
                  <a:srgbClr val="F44C4C"/>
                </a:solidFill>
              </a:rPr>
              <a:t>글자크기 </a:t>
            </a:r>
            <a:r>
              <a:rPr lang="en-US" altLang="ko-KR" sz="1000" dirty="0">
                <a:solidFill>
                  <a:srgbClr val="F44C4C"/>
                </a:solidFill>
              </a:rPr>
              <a:t>16, </a:t>
            </a:r>
            <a:r>
              <a:rPr lang="ko-KR" altLang="en-US" sz="1000" dirty="0">
                <a:solidFill>
                  <a:srgbClr val="F44C4C"/>
                </a:solidFill>
              </a:rPr>
              <a:t>효능효과만 진하게</a:t>
            </a:r>
            <a:r>
              <a:rPr lang="en-US" altLang="ko-KR" sz="1000" dirty="0">
                <a:solidFill>
                  <a:srgbClr val="F44C4C"/>
                </a:solidFill>
              </a:rPr>
              <a:t>,</a:t>
            </a:r>
            <a:endParaRPr lang="ko-KR" altLang="en-US" sz="1000" dirty="0">
              <a:solidFill>
                <a:srgbClr val="F44C4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9277" y="-25312"/>
            <a:ext cx="1809069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FF0000"/>
                </a:solidFill>
              </a:rPr>
              <a:t>모든 글자체</a:t>
            </a:r>
            <a:r>
              <a:rPr lang="en-US" altLang="ko-KR" sz="1200" dirty="0">
                <a:solidFill>
                  <a:srgbClr val="FF0000"/>
                </a:solidFill>
              </a:rPr>
              <a:t>: </a:t>
            </a:r>
            <a:r>
              <a:rPr lang="ko-KR" altLang="en-US" sz="1200" dirty="0" err="1">
                <a:solidFill>
                  <a:srgbClr val="FF0000"/>
                </a:solidFill>
              </a:rPr>
              <a:t>맑은고딕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93118" y="2365725"/>
            <a:ext cx="4066189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</a:rPr>
              <a:t>약품정보를 양식에 </a:t>
            </a:r>
            <a:r>
              <a:rPr lang="ko-KR" altLang="en-US" dirty="0" err="1">
                <a:solidFill>
                  <a:srgbClr val="FF0000"/>
                </a:solidFill>
              </a:rPr>
              <a:t>안맞게</a:t>
            </a:r>
            <a:r>
              <a:rPr lang="ko-KR" altLang="en-US" dirty="0">
                <a:solidFill>
                  <a:srgbClr val="FF0000"/>
                </a:solidFill>
              </a:rPr>
              <a:t> 제출하거나 거짓으로 제출시 상정이 안될 수 있음</a:t>
            </a:r>
          </a:p>
        </p:txBody>
      </p:sp>
      <p:cxnSp>
        <p:nvCxnSpPr>
          <p:cNvPr id="21" name="직선 연결선 20"/>
          <p:cNvCxnSpPr/>
          <p:nvPr/>
        </p:nvCxnSpPr>
        <p:spPr>
          <a:xfrm>
            <a:off x="1407932" y="3299544"/>
            <a:ext cx="0" cy="1602918"/>
          </a:xfrm>
          <a:prstGeom prst="line">
            <a:avLst/>
          </a:prstGeom>
          <a:ln w="38100">
            <a:solidFill>
              <a:srgbClr val="F44C4C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72748" y="427339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>
                <a:solidFill>
                  <a:srgbClr val="FF0000"/>
                </a:solidFill>
              </a:rPr>
              <a:t>줄맞춤</a:t>
            </a:r>
            <a:r>
              <a:rPr lang="ko-KR" altLang="en-US" sz="1400" dirty="0">
                <a:solidFill>
                  <a:srgbClr val="FF0000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→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22578" y="523150"/>
            <a:ext cx="25385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FF0000"/>
                </a:solidFill>
              </a:rPr>
              <a:t>영문기재</a:t>
            </a:r>
            <a:r>
              <a:rPr lang="en-US" altLang="ko-KR" sz="1200" dirty="0">
                <a:solidFill>
                  <a:srgbClr val="FF0000"/>
                </a:solidFill>
              </a:rPr>
              <a:t>,</a:t>
            </a:r>
            <a:r>
              <a:rPr lang="ko-KR" altLang="en-US" sz="1200" dirty="0">
                <a:solidFill>
                  <a:srgbClr val="FF0000"/>
                </a:solidFill>
              </a:rPr>
              <a:t> 첫 글자만 대문자</a:t>
            </a:r>
          </a:p>
        </p:txBody>
      </p:sp>
      <p:sp>
        <p:nvSpPr>
          <p:cNvPr id="30" name="화살표: 아래쪽 29">
            <a:extLst>
              <a:ext uri="{FF2B5EF4-FFF2-40B4-BE49-F238E27FC236}">
                <a16:creationId xmlns:a16="http://schemas.microsoft.com/office/drawing/2014/main" id="{60D350C9-C66F-4F14-B992-EC8D8E039B60}"/>
              </a:ext>
            </a:extLst>
          </p:cNvPr>
          <p:cNvSpPr/>
          <p:nvPr/>
        </p:nvSpPr>
        <p:spPr>
          <a:xfrm flipV="1">
            <a:off x="8474973" y="3006387"/>
            <a:ext cx="154678" cy="2042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975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456630"/>
              </p:ext>
            </p:extLst>
          </p:nvPr>
        </p:nvGraphicFramePr>
        <p:xfrm>
          <a:off x="368611" y="2532692"/>
          <a:ext cx="11300224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39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75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3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65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084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상품명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제약사</a:t>
                      </a:r>
                      <a:r>
                        <a:rPr lang="en-US" altLang="ko-KR" sz="1600" dirty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/>
                        <a:t>성분명</a:t>
                      </a:r>
                      <a:r>
                        <a:rPr lang="en-US" altLang="ko-KR" sz="1600" dirty="0"/>
                        <a:t>/</a:t>
                      </a:r>
                      <a:r>
                        <a:rPr lang="ko-KR" altLang="en-US" sz="1600" dirty="0"/>
                        <a:t>함량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특징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약가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사용량</a:t>
                      </a:r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/>
                        <a:t>아래항목 빈칸유지</a:t>
                      </a:r>
                      <a:r>
                        <a:rPr lang="en-US" altLang="ko-KR" sz="1000" dirty="0"/>
                        <a:t>)</a:t>
                      </a:r>
                      <a:endParaRPr lang="ko-KR" altLang="en-US" sz="1000" dirty="0">
                        <a:solidFill>
                          <a:srgbClr val="F44C4C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9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/>
                        <a:t>신청약</a:t>
                      </a:r>
                      <a:endParaRPr lang="en-US" altLang="ko-KR" sz="16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/>
                        <a:t>5-HT</a:t>
                      </a:r>
                      <a:r>
                        <a:rPr lang="en-US" altLang="ko-KR" sz="1600" baseline="-25000" dirty="0"/>
                        <a:t>1F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수용체</a:t>
                      </a:r>
                      <a:endParaRPr lang="en-US" altLang="ko-KR" sz="16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err="1"/>
                        <a:t>작용제</a:t>
                      </a:r>
                      <a:endParaRPr lang="en-US" altLang="ko-KR" sz="16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err="1"/>
                        <a:t>Reybow</a:t>
                      </a:r>
                      <a:r>
                        <a:rPr lang="en-US" altLang="ko-KR" sz="1600" dirty="0"/>
                        <a:t> Tab 50, 100mg(</a:t>
                      </a:r>
                      <a:r>
                        <a:rPr lang="ko-KR" altLang="en-US" sz="1600" dirty="0"/>
                        <a:t>일동</a:t>
                      </a:r>
                      <a:r>
                        <a:rPr lang="en-US" altLang="ko-KR" sz="1600" dirty="0"/>
                        <a:t>)</a:t>
                      </a:r>
                      <a:endParaRPr lang="ko-KR" altLang="en-US" sz="1600" dirty="0"/>
                    </a:p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err="1"/>
                        <a:t>Lasmiditan</a:t>
                      </a:r>
                      <a:r>
                        <a:rPr lang="en-US" altLang="ko-KR" sz="1600" dirty="0"/>
                        <a:t> 50mg</a:t>
                      </a:r>
                    </a:p>
                    <a:p>
                      <a:pPr latinLnBrk="1"/>
                      <a:r>
                        <a:rPr lang="en-US" altLang="ko-KR" sz="1600" dirty="0"/>
                        <a:t>                 </a:t>
                      </a:r>
                    </a:p>
                    <a:p>
                      <a:pPr latinLnBrk="1"/>
                      <a:r>
                        <a:rPr lang="en-US" altLang="ko-KR" sz="1600" dirty="0"/>
                        <a:t>             100mg</a:t>
                      </a:r>
                    </a:p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/>
                        <a:t>0,000</a:t>
                      </a:r>
                      <a:r>
                        <a:rPr lang="ko-KR" altLang="en-US" sz="1600" dirty="0"/>
                        <a:t>원</a:t>
                      </a:r>
                      <a:endParaRPr lang="en-US" altLang="ko-KR" sz="1600" dirty="0"/>
                    </a:p>
                    <a:p>
                      <a:pPr latinLnBrk="1"/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 err="1"/>
                        <a:t>비급여</a:t>
                      </a:r>
                      <a:r>
                        <a:rPr lang="en-US" altLang="ko-KR" sz="1600" dirty="0"/>
                        <a:t>)</a:t>
                      </a:r>
                    </a:p>
                    <a:p>
                      <a:pPr latinLnBrk="1"/>
                      <a:r>
                        <a:rPr lang="en-US" altLang="ko-KR" sz="1600" dirty="0"/>
                        <a:t>0,000</a:t>
                      </a:r>
                      <a:r>
                        <a:rPr lang="ko-KR" altLang="en-US" sz="1600" dirty="0"/>
                        <a:t>원</a:t>
                      </a:r>
                      <a:endParaRPr lang="en-US" altLang="ko-KR" sz="1600" dirty="0"/>
                    </a:p>
                    <a:p>
                      <a:pPr latinLnBrk="1"/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 err="1"/>
                        <a:t>비급여</a:t>
                      </a:r>
                      <a:r>
                        <a:rPr lang="en-US" altLang="ko-KR" sz="1600" dirty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/>
                        <a:t>NR </a:t>
                      </a:r>
                      <a:r>
                        <a:rPr lang="ko-KR" altLang="en-US" sz="1600" dirty="0"/>
                        <a:t>신청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err="1"/>
                        <a:t>비교약</a:t>
                      </a:r>
                      <a:endParaRPr lang="en-US" altLang="ko-KR" sz="16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/>
                        <a:t>5-HT</a:t>
                      </a:r>
                      <a:r>
                        <a:rPr lang="en-US" altLang="ko-KR" sz="1600" baseline="-25000" dirty="0"/>
                        <a:t>1B/1D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수용체</a:t>
                      </a:r>
                      <a:endParaRPr lang="en-US" altLang="ko-KR" sz="16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err="1"/>
                        <a:t>작용제</a:t>
                      </a:r>
                      <a:endParaRPr lang="en-US" altLang="ko-KR" sz="16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err="1"/>
                        <a:t>Imigran</a:t>
                      </a:r>
                      <a:r>
                        <a:rPr lang="en-US" altLang="ko-KR" sz="1600" baseline="0" dirty="0"/>
                        <a:t> Tab(GSK)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err="1"/>
                        <a:t>Sumatriptan</a:t>
                      </a:r>
                      <a:r>
                        <a:rPr lang="en-US" altLang="ko-KR" sz="1600" dirty="0"/>
                        <a:t> 50mg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err="1"/>
                        <a:t>Migard</a:t>
                      </a:r>
                      <a:r>
                        <a:rPr lang="en-US" altLang="ko-KR" sz="1600" dirty="0"/>
                        <a:t> Tab(SK</a:t>
                      </a:r>
                      <a:r>
                        <a:rPr lang="en-US" altLang="ko-KR" sz="1600" baseline="0" dirty="0"/>
                        <a:t> </a:t>
                      </a:r>
                      <a:r>
                        <a:rPr lang="ko-KR" altLang="en-US" sz="1600" baseline="0" dirty="0" err="1"/>
                        <a:t>케미칼</a:t>
                      </a:r>
                      <a:r>
                        <a:rPr lang="en-US" altLang="ko-KR" sz="1600" baseline="0" dirty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err="1"/>
                        <a:t>Frovatriptan</a:t>
                      </a:r>
                      <a:r>
                        <a:rPr lang="en-US" altLang="ko-KR" sz="1600" dirty="0"/>
                        <a:t> 2.5mg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err="1"/>
                        <a:t>Zomig</a:t>
                      </a:r>
                      <a:r>
                        <a:rPr lang="en-US" altLang="ko-KR" sz="1600" baseline="0" dirty="0"/>
                        <a:t> Tab</a:t>
                      </a:r>
                    </a:p>
                    <a:p>
                      <a:pPr latinLnBrk="1"/>
                      <a:r>
                        <a:rPr lang="en-US" altLang="ko-KR" sz="1600" baseline="0" dirty="0"/>
                        <a:t>(</a:t>
                      </a:r>
                      <a:r>
                        <a:rPr lang="ko-KR" altLang="en-US" sz="1600" baseline="0" dirty="0" err="1"/>
                        <a:t>아스트라제네카</a:t>
                      </a:r>
                      <a:r>
                        <a:rPr lang="en-US" altLang="ko-KR" sz="1600" baseline="0" dirty="0"/>
                        <a:t>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err="1"/>
                        <a:t>Zolmitriptan</a:t>
                      </a:r>
                      <a:r>
                        <a:rPr lang="en-US" altLang="ko-KR" sz="1600" dirty="0"/>
                        <a:t> 50mg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err="1"/>
                        <a:t>Naramig</a:t>
                      </a:r>
                      <a:r>
                        <a:rPr lang="en-US" altLang="ko-KR" sz="1600" dirty="0"/>
                        <a:t> Tab(GSK)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err="1"/>
                        <a:t>Naratriptan</a:t>
                      </a:r>
                      <a:r>
                        <a:rPr lang="en-US" altLang="ko-KR" sz="1600" dirty="0"/>
                        <a:t> </a:t>
                      </a:r>
                      <a:r>
                        <a:rPr lang="en-US" altLang="ko-KR" sz="1600" dirty="0" err="1"/>
                        <a:t>HCl</a:t>
                      </a:r>
                      <a:r>
                        <a:rPr lang="en-US" altLang="ko-KR" sz="1600" dirty="0"/>
                        <a:t> 2.5mg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276841" y="2076480"/>
            <a:ext cx="2972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>
                <a:solidFill>
                  <a:srgbClr val="1D59DE"/>
                </a:solidFill>
              </a:rPr>
              <a:t>[</a:t>
            </a:r>
            <a:r>
              <a:rPr lang="ko-KR" altLang="en-US" b="1" dirty="0" err="1">
                <a:solidFill>
                  <a:srgbClr val="1D59DE"/>
                </a:solidFill>
              </a:rPr>
              <a:t>동효약품비교</a:t>
            </a:r>
            <a:r>
              <a:rPr lang="en-US" altLang="ko-KR" b="1" dirty="0">
                <a:solidFill>
                  <a:srgbClr val="1D59DE"/>
                </a:solidFill>
              </a:rPr>
              <a:t>] </a:t>
            </a:r>
            <a:r>
              <a:rPr lang="ko-KR" altLang="en-US" b="1" dirty="0">
                <a:solidFill>
                  <a:srgbClr val="1D59DE"/>
                </a:solidFill>
              </a:rPr>
              <a:t>편두통치료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8613" y="1651046"/>
            <a:ext cx="1648462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/>
              <a:t>국내기사용병원</a:t>
            </a:r>
            <a:endParaRPr lang="ko-KR" altLang="en-US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8748899" y="1651046"/>
            <a:ext cx="1056282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/>
              <a:t>월사용량</a:t>
            </a:r>
            <a:endParaRPr lang="ko-KR" altLang="en-US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368613" y="684104"/>
            <a:ext cx="1030624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급여기준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2709" y="749938"/>
            <a:ext cx="74023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>
                <a:solidFill>
                  <a:srgbClr val="F44C4C"/>
                </a:solidFill>
              </a:rPr>
              <a:t>비급여</a:t>
            </a:r>
            <a:r>
              <a:rPr lang="ko-KR" altLang="en-US" sz="1400" dirty="0">
                <a:solidFill>
                  <a:srgbClr val="F44C4C"/>
                </a:solidFill>
              </a:rPr>
              <a:t> 등 기준 없는 경우 항목삭제</a:t>
            </a:r>
            <a:r>
              <a:rPr lang="en-US" altLang="ko-KR" sz="1400" dirty="0">
                <a:solidFill>
                  <a:srgbClr val="F44C4C"/>
                </a:solidFill>
              </a:rPr>
              <a:t>.</a:t>
            </a:r>
            <a:r>
              <a:rPr lang="ko-KR" altLang="en-US" sz="1400" dirty="0">
                <a:solidFill>
                  <a:srgbClr val="F44C4C"/>
                </a:solidFill>
              </a:rPr>
              <a:t> 글자크기 </a:t>
            </a:r>
            <a:r>
              <a:rPr lang="en-US" altLang="ko-KR" sz="1400" dirty="0">
                <a:solidFill>
                  <a:srgbClr val="F44C4C"/>
                </a:solidFill>
              </a:rPr>
              <a:t>16(</a:t>
            </a:r>
            <a:r>
              <a:rPr lang="ko-KR" altLang="en-US" sz="1400" dirty="0">
                <a:solidFill>
                  <a:srgbClr val="F44C4C"/>
                </a:solidFill>
              </a:rPr>
              <a:t>내용 긴 경우 크기조절가능</a:t>
            </a:r>
            <a:r>
              <a:rPr lang="en-US" altLang="ko-KR" sz="1400" dirty="0">
                <a:solidFill>
                  <a:srgbClr val="F44C4C"/>
                </a:solidFill>
              </a:rPr>
              <a:t>). </a:t>
            </a:r>
            <a:r>
              <a:rPr lang="ko-KR" altLang="en-US" sz="1400" dirty="0">
                <a:solidFill>
                  <a:srgbClr val="F44C4C"/>
                </a:solidFill>
              </a:rPr>
              <a:t>검정색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-14118" y="-3326"/>
            <a:ext cx="765462" cy="3762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</a:rPr>
              <a:t>1-2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>
          <a:xfrm>
            <a:off x="641939" y="21941"/>
            <a:ext cx="6377839" cy="350971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b="1" dirty="0">
                <a:solidFill>
                  <a:srgbClr val="1D59DE"/>
                </a:solidFill>
              </a:rPr>
              <a:t>114. </a:t>
            </a:r>
            <a:r>
              <a:rPr lang="en-US" altLang="ko-KR" sz="1400" b="1" dirty="0" err="1">
                <a:solidFill>
                  <a:srgbClr val="1D59DE"/>
                </a:solidFill>
              </a:rPr>
              <a:t>Lasmiditan</a:t>
            </a:r>
            <a:r>
              <a:rPr lang="en-US" altLang="ko-KR" sz="1400" b="1" dirty="0">
                <a:solidFill>
                  <a:srgbClr val="1D59DE"/>
                </a:solidFill>
              </a:rPr>
              <a:t> </a:t>
            </a:r>
            <a:r>
              <a:rPr lang="en-US" altLang="ko-KR" sz="1400" b="1" dirty="0" err="1">
                <a:solidFill>
                  <a:srgbClr val="1D59DE"/>
                </a:solidFill>
              </a:rPr>
              <a:t>hemisuccinate</a:t>
            </a:r>
            <a:endParaRPr lang="ko-KR" altLang="en-US" sz="1400" b="1" dirty="0">
              <a:solidFill>
                <a:srgbClr val="1D59DE"/>
              </a:solidFill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751344" y="372912"/>
            <a:ext cx="1117411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10966603" y="-3326"/>
            <a:ext cx="958851" cy="3762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2"/>
                </a:solidFill>
              </a:rPr>
              <a:t>신약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05181" y="1595149"/>
            <a:ext cx="2120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solidFill>
                  <a:srgbClr val="F44C4C"/>
                </a:solidFill>
              </a:rPr>
              <a:t>기재한 월 사용량  미달한 경우</a:t>
            </a:r>
            <a:r>
              <a:rPr lang="en-US" altLang="ko-KR" sz="1000" dirty="0">
                <a:solidFill>
                  <a:srgbClr val="F44C4C"/>
                </a:solidFill>
              </a:rPr>
              <a:t>,</a:t>
            </a:r>
            <a:r>
              <a:rPr lang="ko-KR" altLang="en-US" sz="1000" dirty="0">
                <a:solidFill>
                  <a:srgbClr val="F44C4C"/>
                </a:solidFill>
              </a:rPr>
              <a:t> </a:t>
            </a:r>
            <a:endParaRPr lang="en-US" altLang="ko-KR" sz="1000" dirty="0">
              <a:solidFill>
                <a:srgbClr val="F44C4C"/>
              </a:solidFill>
            </a:endParaRPr>
          </a:p>
          <a:p>
            <a:r>
              <a:rPr lang="ko-KR" altLang="en-US" sz="1000" dirty="0">
                <a:solidFill>
                  <a:srgbClr val="F44C4C"/>
                </a:solidFill>
              </a:rPr>
              <a:t>정리 될 수 있으므로 적절히 기재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7075" y="1651046"/>
            <a:ext cx="54618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44C4C"/>
                </a:solidFill>
              </a:rPr>
              <a:t>상급종합병원 위주로 기재</a:t>
            </a:r>
            <a:r>
              <a:rPr lang="en-US" altLang="ko-KR" sz="1600" dirty="0">
                <a:solidFill>
                  <a:srgbClr val="F44C4C"/>
                </a:solidFill>
              </a:rPr>
              <a:t>. </a:t>
            </a:r>
            <a:r>
              <a:rPr lang="ko-KR" altLang="en-US" sz="1600" dirty="0">
                <a:solidFill>
                  <a:srgbClr val="F44C4C"/>
                </a:solidFill>
              </a:rPr>
              <a:t>글자크기 </a:t>
            </a:r>
            <a:r>
              <a:rPr lang="en-US" altLang="ko-KR" sz="1600" dirty="0">
                <a:solidFill>
                  <a:srgbClr val="F44C4C"/>
                </a:solidFill>
              </a:rPr>
              <a:t>16. </a:t>
            </a:r>
            <a:r>
              <a:rPr lang="ko-KR" altLang="en-US" sz="1600" dirty="0">
                <a:solidFill>
                  <a:srgbClr val="F44C4C"/>
                </a:solidFill>
              </a:rPr>
              <a:t>검정색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78259" y="3570057"/>
            <a:ext cx="19733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solidFill>
                  <a:srgbClr val="F44C4C"/>
                </a:solidFill>
              </a:rPr>
              <a:t>영문으로 기재</a:t>
            </a:r>
            <a:r>
              <a:rPr lang="en-US" altLang="ko-KR" sz="1000" dirty="0">
                <a:solidFill>
                  <a:srgbClr val="F44C4C"/>
                </a:solidFill>
              </a:rPr>
              <a:t>,</a:t>
            </a:r>
            <a:r>
              <a:rPr lang="ko-KR" altLang="en-US" sz="1000" dirty="0" err="1">
                <a:solidFill>
                  <a:srgbClr val="F44C4C"/>
                </a:solidFill>
              </a:rPr>
              <a:t>첫글자만</a:t>
            </a:r>
            <a:r>
              <a:rPr lang="ko-KR" altLang="en-US" sz="1000" dirty="0">
                <a:solidFill>
                  <a:srgbClr val="F44C4C"/>
                </a:solidFill>
              </a:rPr>
              <a:t> 대문자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59380" y="3693167"/>
            <a:ext cx="19733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solidFill>
                  <a:srgbClr val="F44C4C"/>
                </a:solidFill>
              </a:rPr>
              <a:t>영문으로 기재</a:t>
            </a:r>
            <a:r>
              <a:rPr lang="en-US" altLang="ko-KR" sz="1000" dirty="0">
                <a:solidFill>
                  <a:srgbClr val="F44C4C"/>
                </a:solidFill>
              </a:rPr>
              <a:t>,</a:t>
            </a:r>
            <a:r>
              <a:rPr lang="ko-KR" altLang="en-US" sz="1000" dirty="0" err="1">
                <a:solidFill>
                  <a:srgbClr val="F44C4C"/>
                </a:solidFill>
              </a:rPr>
              <a:t>첫글자만</a:t>
            </a:r>
            <a:r>
              <a:rPr lang="ko-KR" altLang="en-US" sz="1000" dirty="0">
                <a:solidFill>
                  <a:srgbClr val="F44C4C"/>
                </a:solidFill>
              </a:rPr>
              <a:t> 대문자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17556" y="53988"/>
            <a:ext cx="25784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>
                <a:solidFill>
                  <a:srgbClr val="F44C4C"/>
                </a:solidFill>
              </a:rPr>
              <a:t>복지부분류번호</a:t>
            </a:r>
            <a:r>
              <a:rPr lang="en-US" altLang="ko-KR" sz="1100" dirty="0">
                <a:solidFill>
                  <a:srgbClr val="F44C4C"/>
                </a:solidFill>
              </a:rPr>
              <a:t>. </a:t>
            </a:r>
            <a:r>
              <a:rPr lang="ko-KR" altLang="en-US" sz="1100" dirty="0" err="1">
                <a:solidFill>
                  <a:srgbClr val="F44C4C"/>
                </a:solidFill>
              </a:rPr>
              <a:t>성분명</a:t>
            </a:r>
            <a:r>
              <a:rPr lang="ko-KR" altLang="en-US" sz="1100" dirty="0">
                <a:solidFill>
                  <a:srgbClr val="F44C4C"/>
                </a:solidFill>
              </a:rPr>
              <a:t> </a:t>
            </a:r>
            <a:r>
              <a:rPr lang="en-US" altLang="ko-KR" sz="1100" dirty="0">
                <a:solidFill>
                  <a:srgbClr val="F44C4C"/>
                </a:solidFill>
              </a:rPr>
              <a:t>(</a:t>
            </a:r>
            <a:r>
              <a:rPr lang="ko-KR" altLang="en-US" sz="1100" dirty="0">
                <a:solidFill>
                  <a:srgbClr val="F44C4C"/>
                </a:solidFill>
              </a:rPr>
              <a:t>글자크기</a:t>
            </a:r>
            <a:r>
              <a:rPr lang="en-US" altLang="ko-KR" sz="1100" dirty="0">
                <a:solidFill>
                  <a:srgbClr val="F44C4C"/>
                </a:solidFill>
              </a:rPr>
              <a:t>14)</a:t>
            </a:r>
            <a:endParaRPr lang="ko-KR" altLang="en-US" sz="1100" dirty="0">
              <a:solidFill>
                <a:srgbClr val="F44C4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51654" y="2215978"/>
            <a:ext cx="5000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solidFill>
                  <a:srgbClr val="FF0000"/>
                </a:solidFill>
              </a:rPr>
              <a:t>첫째줄은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r>
              <a:rPr lang="ko-KR" altLang="en-US" dirty="0" err="1">
                <a:solidFill>
                  <a:srgbClr val="FF0000"/>
                </a:solidFill>
              </a:rPr>
              <a:t>신청약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 err="1">
                <a:solidFill>
                  <a:srgbClr val="FF0000"/>
                </a:solidFill>
              </a:rPr>
              <a:t>둘째줄부터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r>
              <a:rPr lang="ko-KR" altLang="en-US" dirty="0" err="1">
                <a:solidFill>
                  <a:srgbClr val="FF0000"/>
                </a:solidFill>
              </a:rPr>
              <a:t>비교약기재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2AA214-C48F-4B5F-B6D1-0CEDA5D79E0A}"/>
              </a:ext>
            </a:extLst>
          </p:cNvPr>
          <p:cNvSpPr txBox="1"/>
          <p:nvPr/>
        </p:nvSpPr>
        <p:spPr>
          <a:xfrm>
            <a:off x="9805180" y="3262280"/>
            <a:ext cx="17544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신청진료과 기재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DC413D-A3B4-4156-BA8B-D5AB23946A5C}"/>
              </a:ext>
            </a:extLst>
          </p:cNvPr>
          <p:cNvSpPr txBox="1"/>
          <p:nvPr/>
        </p:nvSpPr>
        <p:spPr>
          <a:xfrm>
            <a:off x="3073357" y="1968536"/>
            <a:ext cx="1159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>
                <a:solidFill>
                  <a:srgbClr val="FF0000"/>
                </a:solidFill>
              </a:rPr>
              <a:t>비교기준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BF82832-9504-43B8-9B42-4C6A2B7CD617}"/>
              </a:ext>
            </a:extLst>
          </p:cNvPr>
          <p:cNvSpPr txBox="1"/>
          <p:nvPr/>
        </p:nvSpPr>
        <p:spPr>
          <a:xfrm>
            <a:off x="8503175" y="4041452"/>
            <a:ext cx="1113264" cy="10306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rgbClr val="F44C4C"/>
                </a:solidFill>
              </a:rPr>
              <a:t>급여약은 </a:t>
            </a:r>
            <a:endParaRPr lang="en-US" altLang="ko-KR" sz="1050" dirty="0">
              <a:solidFill>
                <a:srgbClr val="F44C4C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rgbClr val="F44C4C"/>
                </a:solidFill>
              </a:rPr>
              <a:t>급여 상한가</a:t>
            </a:r>
            <a:r>
              <a:rPr lang="en-US" altLang="ko-KR" sz="1050" dirty="0">
                <a:solidFill>
                  <a:srgbClr val="F44C4C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rgbClr val="F44C4C"/>
                </a:solidFill>
              </a:rPr>
              <a:t>비급여약은 </a:t>
            </a:r>
            <a:endParaRPr lang="en-US" altLang="ko-KR" sz="1050" dirty="0">
              <a:solidFill>
                <a:srgbClr val="F44C4C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>
                <a:solidFill>
                  <a:srgbClr val="F44C4C"/>
                </a:solidFill>
              </a:rPr>
              <a:t>공급가 기재</a:t>
            </a:r>
          </a:p>
        </p:txBody>
      </p:sp>
    </p:spTree>
    <p:extLst>
      <p:ext uri="{BB962C8B-B14F-4D97-AF65-F5344CB8AC3E}">
        <p14:creationId xmlns:p14="http://schemas.microsoft.com/office/powerpoint/2010/main" val="354109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9021</TotalTime>
  <Words>411</Words>
  <Application>Microsoft Office PowerPoint</Application>
  <PresentationFormat>와이드스크린</PresentationFormat>
  <Paragraphs>97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바탕체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676</cp:revision>
  <cp:lastPrinted>2023-05-22T04:06:29Z</cp:lastPrinted>
  <dcterms:created xsi:type="dcterms:W3CDTF">2022-03-28T07:44:56Z</dcterms:created>
  <dcterms:modified xsi:type="dcterms:W3CDTF">2025-09-15T06:57:26Z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">
    <vt:lpwstr>NSCCustomProperty</vt:lpwstr>
  </property>
</Properties>
</file>